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632" r:id="rId2"/>
    <p:sldId id="329" r:id="rId3"/>
    <p:sldId id="616" r:id="rId4"/>
    <p:sldId id="633" r:id="rId5"/>
    <p:sldId id="627" r:id="rId6"/>
    <p:sldId id="344" r:id="rId7"/>
    <p:sldId id="628" r:id="rId8"/>
    <p:sldId id="629" r:id="rId9"/>
    <p:sldId id="630" r:id="rId10"/>
    <p:sldId id="631" r:id="rId11"/>
    <p:sldId id="328" r:id="rId12"/>
    <p:sldId id="625" r:id="rId13"/>
    <p:sldId id="626" r:id="rId14"/>
    <p:sldId id="63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0">
          <p15:clr>
            <a:srgbClr val="A4A3A4"/>
          </p15:clr>
        </p15:guide>
        <p15:guide id="2" orient="horz" pos="1144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pos="451">
          <p15:clr>
            <a:srgbClr val="A4A3A4"/>
          </p15:clr>
        </p15:guide>
        <p15:guide id="5" pos="53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99"/>
    <a:srgbClr val="BC8F00"/>
    <a:srgbClr val="FF3300"/>
    <a:srgbClr val="FF0000"/>
    <a:srgbClr val="C89800"/>
    <a:srgbClr val="F8F200"/>
    <a:srgbClr val="00C0AA"/>
    <a:srgbClr val="595959"/>
    <a:srgbClr val="4C4C4E"/>
    <a:srgbClr val="4C4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8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932" y="108"/>
      </p:cViewPr>
      <p:guideLst>
        <p:guide orient="horz" pos="3980"/>
        <p:guide orient="horz" pos="1144"/>
        <p:guide orient="horz" pos="338"/>
        <p:guide pos="451"/>
        <p:guide pos="53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2789-9E1F-2F4A-A6E2-00EDBCAB421D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36AE-543C-174C-AB58-E2272BB6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1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1E856-DC67-46A6-AD8C-6E62A640838F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3FD6-F5C7-4D70-8E6C-1602E6C6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524C5-889F-9648-B2B8-442FB3EE80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5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8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50A1F2A4-0262-46CF-BE61-BC3D00F607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767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</p:spTree>
    <p:extLst>
      <p:ext uri="{BB962C8B-B14F-4D97-AF65-F5344CB8AC3E}">
        <p14:creationId xmlns:p14="http://schemas.microsoft.com/office/powerpoint/2010/main" val="356777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4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9" r:id="rId3"/>
    <p:sldLayoutId id="214748367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">
            <a:extLst>
              <a:ext uri="{FF2B5EF4-FFF2-40B4-BE49-F238E27FC236}">
                <a16:creationId xmlns:a16="http://schemas.microsoft.com/office/drawing/2014/main" id="{87BAC958-E275-426A-AA88-B587BE3DE106}"/>
              </a:ext>
            </a:extLst>
          </p:cNvPr>
          <p:cNvGrpSpPr/>
          <p:nvPr/>
        </p:nvGrpSpPr>
        <p:grpSpPr>
          <a:xfrm>
            <a:off x="-5" y="0"/>
            <a:ext cx="9144001" cy="6858000"/>
            <a:chOff x="0" y="0"/>
            <a:chExt cx="9144001" cy="6858000"/>
          </a:xfrm>
        </p:grpSpPr>
        <p:pic>
          <p:nvPicPr>
            <p:cNvPr id="14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97E319A3-A870-4FA2-AB81-4204FF3A64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5"/>
            <a:stretch/>
          </p:blipFill>
          <p:spPr bwMode="auto">
            <a:xfrm>
              <a:off x="8515350" y="0"/>
              <a:ext cx="62865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8F43FF4D-B426-4C83-B7B3-226302DA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"/>
            <a:stretch/>
          </p:blipFill>
          <p:spPr bwMode="auto">
            <a:xfrm>
              <a:off x="0" y="0"/>
              <a:ext cx="881945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3ADAE66-AC07-401C-AE54-EA042B757C11}"/>
              </a:ext>
            </a:extLst>
          </p:cNvPr>
          <p:cNvSpPr/>
          <p:nvPr/>
        </p:nvSpPr>
        <p:spPr>
          <a:xfrm>
            <a:off x="2155503" y="3259997"/>
            <a:ext cx="6561648" cy="408891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C</a:t>
            </a:r>
            <a:r>
              <a:rPr lang="en-GB" altLang="ko-KR" sz="3200" b="1" kern="0" dirty="0">
                <a:solidFill>
                  <a:srgbClr val="FF3300"/>
                </a:solidFill>
                <a:latin typeface="Segoe Print" panose="02000600000000000000" pitchFamily="2" charset="0"/>
              </a:rPr>
              <a:t>R</a:t>
            </a:r>
            <a:r>
              <a:rPr lang="en-GB" altLang="ko-KR" sz="3200" b="1" kern="0" dirty="0">
                <a:solidFill>
                  <a:srgbClr val="FFC000"/>
                </a:solidFill>
                <a:latin typeface="Segoe Print" panose="02000600000000000000" pitchFamily="2" charset="0"/>
              </a:rPr>
              <a:t>E</a:t>
            </a:r>
            <a:r>
              <a:rPr lang="en-GB" altLang="ko-KR" sz="3200" b="1" kern="0" dirty="0">
                <a:solidFill>
                  <a:srgbClr val="00B0F0"/>
                </a:solidFill>
                <a:latin typeface="Segoe Print" panose="02000600000000000000" pitchFamily="2" charset="0"/>
              </a:rPr>
              <a:t>A</a:t>
            </a:r>
            <a:r>
              <a:rPr lang="en-GB" altLang="ko-KR" sz="3200" b="1" kern="0" dirty="0">
                <a:solidFill>
                  <a:srgbClr val="BC8F00"/>
                </a:solidFill>
                <a:latin typeface="Segoe Print" panose="02000600000000000000" pitchFamily="2" charset="0"/>
              </a:rPr>
              <a:t>T</a:t>
            </a:r>
            <a:r>
              <a:rPr lang="en-GB" altLang="ko-K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</a:t>
            </a: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N</a:t>
            </a:r>
            <a:r>
              <a:rPr lang="en-GB" altLang="ko-KR" sz="3200" b="1" kern="0" dirty="0">
                <a:solidFill>
                  <a:srgbClr val="FF0000"/>
                </a:solidFill>
                <a:latin typeface="Segoe Print" panose="02000600000000000000" pitchFamily="2" charset="0"/>
              </a:rPr>
              <a:t>G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(Maybe the World’s First!)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  <a:endParaRPr lang="en-GB" altLang="ko-KR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effectLst>
                  <a:outerShdw blurRad="50800" dist="50800" dir="5400000" algn="ctr" rotWithShape="0">
                    <a:srgbClr val="00B0F0"/>
                  </a:outerShdw>
                </a:effectLst>
                <a:latin typeface="Segoe Print" panose="02000600000000000000" pitchFamily="2" charset="0"/>
              </a:rPr>
              <a:t>Economics Book!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With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r>
              <a:rPr lang="en-GB" altLang="ko-KR" sz="2800" b="1" kern="0" dirty="0">
                <a:solidFill>
                  <a:srgbClr val="F8F200"/>
                </a:solidFill>
                <a:effectLst>
                  <a:outerShdw blurRad="50800" dist="50800" dir="5400000" algn="ctr" rotWithShape="0">
                    <a:srgbClr val="BC8F00"/>
                  </a:outerShdw>
                </a:effectLst>
                <a:latin typeface="Segoe Print" panose="02000600000000000000" pitchFamily="2" charset="0"/>
              </a:rPr>
              <a:t>Interactive </a:t>
            </a:r>
            <a:r>
              <a:rPr lang="en-GB" altLang="ko-KR" sz="2800" b="1" kern="0" dirty="0">
                <a:solidFill>
                  <a:srgbClr val="FF3300"/>
                </a:solidFill>
                <a:effectLst>
                  <a:outerShdw blurRad="50800" dist="50800" dir="5400000" algn="ctr" rotWithShape="0">
                    <a:schemeClr val="accent1">
                      <a:lumMod val="20000"/>
                      <a:lumOff val="80000"/>
                    </a:schemeClr>
                  </a:outerShdw>
                </a:effectLst>
                <a:latin typeface="Segoe Print" panose="02000600000000000000" pitchFamily="2" charset="0"/>
              </a:rPr>
              <a:t>Online References</a:t>
            </a: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!!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endParaRPr lang="en-GB" sz="2000" b="1" kern="0" dirty="0">
              <a:solidFill>
                <a:schemeClr val="tx2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F8B81-8043-4D3B-9571-F7E0716A2909}"/>
              </a:ext>
            </a:extLst>
          </p:cNvPr>
          <p:cNvGrpSpPr/>
          <p:nvPr/>
        </p:nvGrpSpPr>
        <p:grpSpPr>
          <a:xfrm>
            <a:off x="-3" y="-7"/>
            <a:ext cx="5436329" cy="5305251"/>
            <a:chOff x="-3" y="-7"/>
            <a:chExt cx="5424257" cy="548844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176661D2-7DC8-4EA4-BCFE-2724628D9BD1}"/>
                </a:ext>
              </a:extLst>
            </p:cNvPr>
            <p:cNvSpPr/>
            <p:nvPr/>
          </p:nvSpPr>
          <p:spPr>
            <a:xfrm rot="16200000">
              <a:off x="-32099" y="32089"/>
              <a:ext cx="5488449" cy="5424257"/>
            </a:xfrm>
            <a:prstGeom prst="teardrop">
              <a:avLst>
                <a:gd name="adj" fmla="val 100237"/>
              </a:avLst>
            </a:prstGeom>
            <a:solidFill>
              <a:srgbClr val="FF0000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D5106-AE85-420F-9041-67A510565CE7}"/>
                </a:ext>
              </a:extLst>
            </p:cNvPr>
            <p:cNvGrpSpPr/>
            <p:nvPr/>
          </p:nvGrpSpPr>
          <p:grpSpPr>
            <a:xfrm>
              <a:off x="3" y="-4"/>
              <a:ext cx="5367522" cy="5331129"/>
              <a:chOff x="3" y="-4"/>
              <a:chExt cx="5367522" cy="5331129"/>
            </a:xfrm>
          </p:grpSpPr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3573D1ED-5C52-41F7-B75E-053DC474F96A}"/>
                  </a:ext>
                </a:extLst>
              </p:cNvPr>
              <p:cNvSpPr/>
              <p:nvPr/>
            </p:nvSpPr>
            <p:spPr>
              <a:xfrm rot="16200000">
                <a:off x="61411" y="277069"/>
                <a:ext cx="4992648" cy="5115464"/>
              </a:xfrm>
              <a:prstGeom prst="teardrop">
                <a:avLst>
                  <a:gd name="adj" fmla="val 100237"/>
                </a:avLst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9AC0449-2D30-423F-BDBE-55F404EE73A0}"/>
                  </a:ext>
                </a:extLst>
              </p:cNvPr>
              <p:cNvGrpSpPr/>
              <p:nvPr/>
            </p:nvGrpSpPr>
            <p:grpSpPr>
              <a:xfrm>
                <a:off x="3" y="-4"/>
                <a:ext cx="5367522" cy="5089589"/>
                <a:chOff x="3" y="-4"/>
                <a:chExt cx="5367522" cy="5089589"/>
              </a:xfrm>
            </p:grpSpPr>
            <p:sp>
              <p:nvSpPr>
                <p:cNvPr id="24" name="Teardrop 23">
                  <a:extLst>
                    <a:ext uri="{FF2B5EF4-FFF2-40B4-BE49-F238E27FC236}">
                      <a16:creationId xmlns:a16="http://schemas.microsoft.com/office/drawing/2014/main" id="{5913C536-C259-4B68-B537-12048EA5AB2F}"/>
                    </a:ext>
                  </a:extLst>
                </p:cNvPr>
                <p:cNvSpPr/>
                <p:nvPr/>
              </p:nvSpPr>
              <p:spPr>
                <a:xfrm rot="16200000">
                  <a:off x="264999" y="-12942"/>
                  <a:ext cx="5089588" cy="5115464"/>
                </a:xfrm>
                <a:prstGeom prst="teardrop">
                  <a:avLst>
                    <a:gd name="adj" fmla="val 100237"/>
                  </a:avLst>
                </a:prstGeom>
                <a:solidFill>
                  <a:srgbClr val="00B0F0">
                    <a:alpha val="70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44FDE39-CFD3-4916-ADAF-3DBEC6BF1304}"/>
                    </a:ext>
                  </a:extLst>
                </p:cNvPr>
                <p:cNvGrpSpPr/>
                <p:nvPr/>
              </p:nvGrpSpPr>
              <p:grpSpPr>
                <a:xfrm>
                  <a:off x="3" y="-3"/>
                  <a:ext cx="5115464" cy="5089588"/>
                  <a:chOff x="3" y="-3"/>
                  <a:chExt cx="5115464" cy="5089588"/>
                </a:xfrm>
              </p:grpSpPr>
              <p:sp>
                <p:nvSpPr>
                  <p:cNvPr id="26" name="Teardrop 25">
                    <a:extLst>
                      <a:ext uri="{FF2B5EF4-FFF2-40B4-BE49-F238E27FC236}">
                        <a16:creationId xmlns:a16="http://schemas.microsoft.com/office/drawing/2014/main" id="{9AD0FFCB-B0B7-4C71-B61B-F1B4AC9140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941" y="-12941"/>
                    <a:ext cx="5089588" cy="5115464"/>
                  </a:xfrm>
                  <a:prstGeom prst="teardrop">
                    <a:avLst>
                      <a:gd name="adj" fmla="val 10023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4FAA72C-2BCF-4E64-A420-BDC50CD95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26" t="2894" r="2109" b="2607"/>
                  <a:stretch/>
                </p:blipFill>
                <p:spPr>
                  <a:xfrm>
                    <a:off x="836391" y="494979"/>
                    <a:ext cx="3148642" cy="386463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01A6E-AF5D-4CEE-BB29-1A06B6E1A713}"/>
              </a:ext>
            </a:extLst>
          </p:cNvPr>
          <p:cNvSpPr/>
          <p:nvPr/>
        </p:nvSpPr>
        <p:spPr>
          <a:xfrm>
            <a:off x="5492368" y="327178"/>
            <a:ext cx="3271041" cy="74413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GB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Paul Dean, Soo Bin Hwang, </a:t>
            </a: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Seunghwa Jun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US" altLang="ko-KR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UofTSTG201905DATA3</a:t>
            </a:r>
            <a:r>
              <a:rPr lang="ko-KR" altLang="en-US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ko-KR" altLang="en-US" sz="105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｜ </a:t>
            </a:r>
            <a:r>
              <a:rPr lang="en-US" altLang="ko-KR" sz="70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Oct 10, 2019</a:t>
            </a:r>
            <a:endParaRPr lang="ko-KR" altLang="en-US" sz="700" kern="0" spc="-45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7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369286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collect the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number of times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was referenced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929695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Feed that reference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count amount into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plotly</a:t>
            </a: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 using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 '</a:t>
            </a: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gauge+number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+delta'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0451EC-999B-43A3-B107-AC5CDADB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81" y="782360"/>
            <a:ext cx="3243262" cy="15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7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56885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2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Scraping Latest Articles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22895" y="2039759"/>
            <a:ext cx="5208630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3611163" y="2147708"/>
            <a:ext cx="2051203" cy="94827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Python libraries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Flask			Requests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Pymongo</a:t>
            </a:r>
            <a:r>
              <a:rPr lang="en-US" altLang="ko-KR" sz="1100" dirty="0">
                <a:latin typeface="+mj-ea"/>
                <a:ea typeface="+mj-ea"/>
              </a:rPr>
              <a:t>		Time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BeautifulSoup</a:t>
            </a:r>
            <a:r>
              <a:rPr lang="en-US" altLang="ko-KR" sz="1100" dirty="0">
                <a:latin typeface="+mj-ea"/>
                <a:ea typeface="+mj-ea"/>
              </a:rPr>
              <a:t>		Splinter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138" y="2039759"/>
            <a:ext cx="2485512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16"/>
          <p:cNvSpPr/>
          <p:nvPr/>
        </p:nvSpPr>
        <p:spPr>
          <a:xfrm>
            <a:off x="995894" y="2147708"/>
            <a:ext cx="2219518" cy="116833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Methods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Python (Flask, </a:t>
            </a:r>
            <a:r>
              <a:rPr lang="en-US" altLang="ko-KR" sz="1100" dirty="0" err="1">
                <a:latin typeface="+mj-ea"/>
                <a:ea typeface="+mj-ea"/>
              </a:rPr>
              <a:t>Jupyter</a:t>
            </a:r>
            <a:r>
              <a:rPr lang="en-US" altLang="ko-KR" sz="1100" dirty="0">
                <a:latin typeface="+mj-ea"/>
                <a:ea typeface="+mj-ea"/>
              </a:rPr>
              <a:t> Notebook)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JavaScript (Bootstrap)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MongoDB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Visit each website and scrape the top search result.</a:t>
            </a:r>
          </a:p>
          <a:p>
            <a:pPr>
              <a:lnSpc>
                <a:spcPct val="130000"/>
              </a:lnSpc>
            </a:pPr>
            <a:r>
              <a:rPr lang="en-CA" altLang="ko-KR" sz="1600" b="1" spc="-60" dirty="0">
                <a:solidFill>
                  <a:srgbClr val="595959"/>
                </a:solidFill>
              </a:rPr>
              <a:t>Insert company images and show titles of each article retrieved.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FA07A18C-DC74-A04F-8E15-C2A43858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171" y="3734171"/>
            <a:ext cx="3334095" cy="2303264"/>
          </a:xfrm>
          <a:prstGeom prst="chevron">
            <a:avLst>
              <a:gd name="adj" fmla="val 35951"/>
            </a:avLst>
          </a:prstGeom>
          <a:solidFill>
            <a:schemeClr val="accent2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999055B-8FFB-1A49-AAF9-9127B8C4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117" y="3734171"/>
            <a:ext cx="3331620" cy="2303264"/>
          </a:xfrm>
          <a:prstGeom prst="chevron">
            <a:avLst>
              <a:gd name="adj" fmla="val 35924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F776D03-3696-304B-B451-6FB49099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908" y="3734171"/>
            <a:ext cx="3331618" cy="2303264"/>
          </a:xfrm>
          <a:prstGeom prst="chevron">
            <a:avLst>
              <a:gd name="adj" fmla="val 3592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C91F2876-23ED-6C42-9FA2-85658FD1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3734171"/>
            <a:ext cx="2738155" cy="2303264"/>
          </a:xfrm>
          <a:prstGeom prst="homePlate">
            <a:avLst>
              <a:gd name="adj" fmla="val 359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7AC77-7DEA-C848-A844-B04F3AF75C3C}"/>
              </a:ext>
            </a:extLst>
          </p:cNvPr>
          <p:cNvSpPr txBox="1"/>
          <p:nvPr/>
        </p:nvSpPr>
        <p:spPr>
          <a:xfrm>
            <a:off x="2003730" y="4654079"/>
            <a:ext cx="1378519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Trying scraping on</a:t>
            </a:r>
          </a:p>
          <a:p>
            <a:pPr algn="ctr"/>
            <a:r>
              <a:rPr lang="en-US" altLang="ko-KR" sz="1400" spc="-60" dirty="0" err="1">
                <a:solidFill>
                  <a:srgbClr val="4C4C4E"/>
                </a:solidFill>
                <a:latin typeface="+mn-ea"/>
              </a:rPr>
              <a:t>Jupyter</a:t>
            </a:r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 Notebook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34177-6046-8946-BFA0-3D8ED8F6F97B}"/>
              </a:ext>
            </a:extLst>
          </p:cNvPr>
          <p:cNvSpPr txBox="1"/>
          <p:nvPr/>
        </p:nvSpPr>
        <p:spPr>
          <a:xfrm>
            <a:off x="3519347" y="4223192"/>
            <a:ext cx="1345112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Creating a python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Flask app for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scraping and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setting up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a MongoDB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database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C0BA26-07F3-0548-AD61-68A247DF37BD}"/>
              </a:ext>
            </a:extLst>
          </p:cNvPr>
          <p:cNvSpPr txBox="1"/>
          <p:nvPr/>
        </p:nvSpPr>
        <p:spPr>
          <a:xfrm>
            <a:off x="5701810" y="4454916"/>
            <a:ext cx="671018" cy="86177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…</a:t>
            </a:r>
          </a:p>
          <a:p>
            <a:pPr algn="ctr"/>
            <a:endParaRPr lang="en-US" altLang="ko-KR" sz="1400" spc="-60" dirty="0">
              <a:solidFill>
                <a:srgbClr val="4C4C4E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(Running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the app)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13954-28B4-284F-A20F-B200D680DAC4}"/>
              </a:ext>
            </a:extLst>
          </p:cNvPr>
          <p:cNvSpPr txBox="1"/>
          <p:nvPr/>
        </p:nvSpPr>
        <p:spPr>
          <a:xfrm>
            <a:off x="7272123" y="4761801"/>
            <a:ext cx="49372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chemeClr val="bg1"/>
                </a:solidFill>
                <a:latin typeface="+mn-ea"/>
                <a:ea typeface="+mn-ea"/>
              </a:rPr>
              <a:t>Profit..!</a:t>
            </a:r>
            <a:endParaRPr lang="ko-KR" altLang="en-US" sz="14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30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937B2-2826-E144-AD96-670CC7C4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5" y="0"/>
            <a:ext cx="796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79A3D90-9A3C-4E5E-B8CD-89696BFF1660}"/>
              </a:ext>
            </a:extLst>
          </p:cNvPr>
          <p:cNvSpPr/>
          <p:nvPr/>
        </p:nvSpPr>
        <p:spPr>
          <a:xfrm>
            <a:off x="2391052" y="3052760"/>
            <a:ext cx="3557323" cy="11876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chemeClr val="bg1"/>
                </a:solidFill>
                <a:latin typeface="Segoe Print" panose="02000600000000000000" pitchFamily="2" charset="0"/>
              </a:rPr>
              <a:t>Thank you~! </a:t>
            </a:r>
            <a:endParaRPr lang="en-GB" sz="2000" b="1" kern="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7199E8-22D5-4D5C-9A3D-2F391DB309C4}"/>
              </a:ext>
            </a:extLst>
          </p:cNvPr>
          <p:cNvGrpSpPr/>
          <p:nvPr/>
        </p:nvGrpSpPr>
        <p:grpSpPr>
          <a:xfrm rot="1786038">
            <a:off x="507068" y="345534"/>
            <a:ext cx="3324657" cy="2526136"/>
            <a:chOff x="1110918" y="2996952"/>
            <a:chExt cx="3324657" cy="2526136"/>
          </a:xfrm>
        </p:grpSpPr>
        <p:sp>
          <p:nvSpPr>
            <p:cNvPr id="7" name="AutoShape 25">
              <a:extLst>
                <a:ext uri="{FF2B5EF4-FFF2-40B4-BE49-F238E27FC236}">
                  <a16:creationId xmlns:a16="http://schemas.microsoft.com/office/drawing/2014/main" id="{08C0F731-852C-41D2-9592-B72D7158F7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918" y="2996952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rgbClr val="FF0000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8" name="AutoShape 26">
              <a:extLst>
                <a:ext uri="{FF2B5EF4-FFF2-40B4-BE49-F238E27FC236}">
                  <a16:creationId xmlns:a16="http://schemas.microsoft.com/office/drawing/2014/main" id="{83EF3582-FCEB-4925-B2C9-42DD2B960FA0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110918" y="4981055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B01116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9" name="AutoShape 28">
              <a:extLst>
                <a:ext uri="{FF2B5EF4-FFF2-40B4-BE49-F238E27FC236}">
                  <a16:creationId xmlns:a16="http://schemas.microsoft.com/office/drawing/2014/main" id="{77CC4BB7-2833-416A-AE4F-D763217288D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7972678">
              <a:off x="2544263" y="3255402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F2717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9AF5C-7A49-49FA-B8BD-A96D76A2CD45}"/>
              </a:ext>
            </a:extLst>
          </p:cNvPr>
          <p:cNvGrpSpPr/>
          <p:nvPr/>
        </p:nvGrpSpPr>
        <p:grpSpPr>
          <a:xfrm>
            <a:off x="5782200" y="3548002"/>
            <a:ext cx="3324657" cy="2526136"/>
            <a:chOff x="5660607" y="2426568"/>
            <a:chExt cx="3324657" cy="2526136"/>
          </a:xfrm>
        </p:grpSpPr>
        <p:sp>
          <p:nvSpPr>
            <p:cNvPr id="10" name="AutoShape 25">
              <a:extLst>
                <a:ext uri="{FF2B5EF4-FFF2-40B4-BE49-F238E27FC236}">
                  <a16:creationId xmlns:a16="http://schemas.microsoft.com/office/drawing/2014/main" id="{F023DFD5-7E3E-468C-914A-641CA980E5F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>
              <a:off x="5660607" y="2426568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chemeClr val="accent4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1" name="AutoShape 26">
              <a:extLst>
                <a:ext uri="{FF2B5EF4-FFF2-40B4-BE49-F238E27FC236}">
                  <a16:creationId xmlns:a16="http://schemas.microsoft.com/office/drawing/2014/main" id="{9D5C5362-0205-40F2-9C60-EE9EEBB0B1C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 flipH="1">
              <a:off x="5660607" y="4410671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009687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2" name="AutoShape 28">
              <a:extLst>
                <a:ext uri="{FF2B5EF4-FFF2-40B4-BE49-F238E27FC236}">
                  <a16:creationId xmlns:a16="http://schemas.microsoft.com/office/drawing/2014/main" id="{3A1BB9A8-FAF4-4CD2-8F37-8374CB31D91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5667736">
              <a:off x="7093952" y="2685018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69D7C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5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8821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Project Outline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67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Outline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rgbClr val="4C4C4E"/>
                </a:solidFill>
              </a:rPr>
              <a:t>1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9138" y="1837425"/>
            <a:ext cx="7704137" cy="4471299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1087008" y="3665678"/>
            <a:ext cx="1796326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In Korean bookstores 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7" y="1011254"/>
            <a:ext cx="8312719" cy="98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Creating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Online</a:t>
            </a:r>
            <a:r>
              <a:rPr lang="en-US" altLang="ko-KR" sz="1600" b="1" spc="-60" dirty="0"/>
              <a:t> </a:t>
            </a:r>
            <a:r>
              <a:rPr lang="en-US" altLang="ko-KR" sz="1600" b="1" spc="-60" dirty="0">
                <a:solidFill>
                  <a:srgbClr val="FF0000"/>
                </a:solidFill>
              </a:rPr>
              <a:t>Reference Database </a:t>
            </a:r>
            <a:r>
              <a:rPr lang="en-US" altLang="ko-KR" sz="1600" b="1" spc="-60" dirty="0">
                <a:solidFill>
                  <a:srgbClr val="595959"/>
                </a:solidFill>
              </a:rPr>
              <a:t>and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Interactive Functions </a:t>
            </a:r>
            <a:r>
              <a:rPr lang="en-US" altLang="ko-KR" sz="1600" b="1" spc="-60" dirty="0">
                <a:solidFill>
                  <a:srgbClr val="595959"/>
                </a:solidFill>
              </a:rPr>
              <a:t>for the book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titled </a:t>
            </a:r>
            <a:r>
              <a:rPr lang="en-US" altLang="ko-KR" sz="1600" b="1" i="1" spc="-60" dirty="0">
                <a:solidFill>
                  <a:srgbClr val="000099"/>
                </a:solidFill>
              </a:rPr>
              <a:t>&lt;&lt; Phono Sapiens Economics : The New ‘Human-Centered Digital Economy &gt;&gt; </a:t>
            </a:r>
          </a:p>
          <a:p>
            <a:pPr>
              <a:lnSpc>
                <a:spcPct val="130000"/>
              </a:lnSpc>
            </a:pPr>
            <a:endParaRPr lang="ko-KR" altLang="en-US" sz="1400" b="1" spc="-6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FB34A9-BFA2-4ADA-80AD-D022C3C2DAF0}"/>
              </a:ext>
            </a:extLst>
          </p:cNvPr>
          <p:cNvSpPr/>
          <p:nvPr/>
        </p:nvSpPr>
        <p:spPr>
          <a:xfrm>
            <a:off x="967227" y="1915631"/>
            <a:ext cx="7061269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book was published in Korean in this September (paper and e-book) and will be e-book published in English in January 2020. 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Team members’ names will be listed in the ‘Acknowledgements.’ </a:t>
            </a:r>
            <a:endParaRPr lang="en-US" sz="1400" b="1" dirty="0">
              <a:solidFill>
                <a:schemeClr val="accent6">
                  <a:lumMod val="90000"/>
                  <a:lumOff val="1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D3988-EF90-4EC6-9FD1-346913C6833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 b="2366"/>
          <a:stretch/>
        </p:blipFill>
        <p:spPr bwMode="auto">
          <a:xfrm>
            <a:off x="3049925" y="3824201"/>
            <a:ext cx="2129790" cy="2397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BFA34-F2C5-441F-8F88-E1D441A711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r="9806"/>
          <a:stretch/>
        </p:blipFill>
        <p:spPr bwMode="auto">
          <a:xfrm>
            <a:off x="994132" y="4577946"/>
            <a:ext cx="1894990" cy="1643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20">
            <a:extLst>
              <a:ext uri="{FF2B5EF4-FFF2-40B4-BE49-F238E27FC236}">
                <a16:creationId xmlns:a16="http://schemas.microsoft.com/office/drawing/2014/main" id="{DD6EA717-745F-44D7-AE9C-4B7CDD816218}"/>
              </a:ext>
            </a:extLst>
          </p:cNvPr>
          <p:cNvCxnSpPr>
            <a:cxnSpLocks/>
          </p:cNvCxnSpPr>
          <p:nvPr/>
        </p:nvCxnSpPr>
        <p:spPr>
          <a:xfrm flipH="1">
            <a:off x="1065237" y="3631545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9C5548-9208-4A9E-BC01-F6ADDF554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19" y="3809756"/>
            <a:ext cx="2761397" cy="23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</a:t>
            </a:r>
            <a:r>
              <a:rPr lang="ko-KR" altLang="en-US" dirty="0"/>
              <a:t> </a:t>
            </a:r>
            <a:r>
              <a:rPr lang="en-US" altLang="ko-KR" dirty="0"/>
              <a:t>List &amp; Search  </a:t>
            </a:r>
            <a:endParaRPr lang="ko-KR" altLang="en-US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" name="오각형 41"/>
          <p:cNvSpPr/>
          <p:nvPr/>
        </p:nvSpPr>
        <p:spPr>
          <a:xfrm>
            <a:off x="795726" y="2532082"/>
            <a:ext cx="2008845" cy="89691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96262" y="2696017"/>
            <a:ext cx="958083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Data Set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Excel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(213 Records) </a:t>
            </a:r>
            <a:endParaRPr lang="ko-KR" altLang="en-US" sz="1200" b="1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106" name="갈매기형 수장 44"/>
          <p:cNvSpPr/>
          <p:nvPr/>
        </p:nvSpPr>
        <p:spPr>
          <a:xfrm>
            <a:off x="2553188" y="2532082"/>
            <a:ext cx="2009608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69170" y="2696017"/>
            <a:ext cx="77764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Converting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to Jason 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08" name="갈매기형 수장 47"/>
          <p:cNvSpPr/>
          <p:nvPr/>
        </p:nvSpPr>
        <p:spPr>
          <a:xfrm>
            <a:off x="4344070" y="2532082"/>
            <a:ext cx="2394187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4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87100" y="2685131"/>
            <a:ext cx="1433158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Coding!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(HTML, CSS, D3.js,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and Java Script)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10" name="갈매기형 수장 50"/>
          <p:cNvSpPr/>
          <p:nvPr/>
        </p:nvSpPr>
        <p:spPr>
          <a:xfrm>
            <a:off x="6502648" y="2532082"/>
            <a:ext cx="1545090" cy="896917"/>
          </a:xfrm>
          <a:prstGeom prst="chevron">
            <a:avLst/>
          </a:prstGeom>
          <a:solidFill>
            <a:srgbClr val="FF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509" tIns="48754" rIns="97509" bIns="48754" rtlCol="0" anchor="ctr"/>
          <a:lstStyle/>
          <a:p>
            <a:pPr indent="-265113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35508" y="2696017"/>
            <a:ext cx="349391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chemeClr val="bg1"/>
                </a:solidFill>
                <a:latin typeface="+mn-ea"/>
              </a:rPr>
              <a:t>Tada!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569EE-CFBC-4F50-AE86-103D4251373E}"/>
              </a:ext>
            </a:extLst>
          </p:cNvPr>
          <p:cNvSpPr txBox="1"/>
          <p:nvPr/>
        </p:nvSpPr>
        <p:spPr>
          <a:xfrm>
            <a:off x="719137" y="1030230"/>
            <a:ext cx="8312719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The data set was manually and tediously created by the author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and then an web page with multiple search categories are coded! 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35" name="직사각형 27">
            <a:extLst>
              <a:ext uri="{FF2B5EF4-FFF2-40B4-BE49-F238E27FC236}">
                <a16:creationId xmlns:a16="http://schemas.microsoft.com/office/drawing/2014/main" id="{8DB4D9A1-4E43-4915-8350-0F90ABFEA5C7}"/>
              </a:ext>
            </a:extLst>
          </p:cNvPr>
          <p:cNvSpPr/>
          <p:nvPr/>
        </p:nvSpPr>
        <p:spPr>
          <a:xfrm>
            <a:off x="818925" y="2092785"/>
            <a:ext cx="1068562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</a:rPr>
              <a:t>[ Work Flow ] </a:t>
            </a:r>
          </a:p>
        </p:txBody>
      </p:sp>
      <p:cxnSp>
        <p:nvCxnSpPr>
          <p:cNvPr id="36" name="직선 연결선 20">
            <a:extLst>
              <a:ext uri="{FF2B5EF4-FFF2-40B4-BE49-F238E27FC236}">
                <a16:creationId xmlns:a16="http://schemas.microsoft.com/office/drawing/2014/main" id="{26443700-601F-45F4-A5DB-53398D458173}"/>
              </a:ext>
            </a:extLst>
          </p:cNvPr>
          <p:cNvCxnSpPr>
            <a:cxnSpLocks/>
          </p:cNvCxnSpPr>
          <p:nvPr/>
        </p:nvCxnSpPr>
        <p:spPr>
          <a:xfrm flipH="1">
            <a:off x="818926" y="2380941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D89693-823D-4BF9-96C6-88B826F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6" y="3580139"/>
            <a:ext cx="1829786" cy="27285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E36180-CD86-4644-843E-FDE40E7C4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79"/>
          <a:stretch/>
        </p:blipFill>
        <p:spPr>
          <a:xfrm>
            <a:off x="2804571" y="3580139"/>
            <a:ext cx="1829786" cy="272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335A3-4F47-409B-989F-D889EF82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406" y="3580139"/>
            <a:ext cx="2587108" cy="27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BDCE42-91D2-4E15-9C3C-8EC8B5EB5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6" y="566057"/>
            <a:ext cx="8193703" cy="5974575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0AF49E0-105C-4B28-AE08-E21109422E1B}"/>
              </a:ext>
            </a:extLst>
          </p:cNvPr>
          <p:cNvSpPr/>
          <p:nvPr/>
        </p:nvSpPr>
        <p:spPr>
          <a:xfrm>
            <a:off x="5880029" y="2547256"/>
            <a:ext cx="2679065" cy="881743"/>
          </a:xfrm>
          <a:prstGeom prst="wedgeRectCallout">
            <a:avLst>
              <a:gd name="adj1" fmla="val -93867"/>
              <a:gd name="adj2" fmla="val 12200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Automatic Reference Table with URLs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(When clicked, it opens a new window of the linked website) </a:t>
            </a:r>
            <a:endParaRPr lang="en-US" sz="1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14C9666-FC59-466E-8D8A-4C9A7F1FE25F}"/>
              </a:ext>
            </a:extLst>
          </p:cNvPr>
          <p:cNvSpPr/>
          <p:nvPr/>
        </p:nvSpPr>
        <p:spPr>
          <a:xfrm>
            <a:off x="267420" y="2157095"/>
            <a:ext cx="1430655" cy="1271905"/>
          </a:xfrm>
          <a:prstGeom prst="wedgeRectCallout">
            <a:avLst>
              <a:gd name="adj1" fmla="val 31022"/>
              <a:gd name="adj2" fmla="val 8488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 Filter Searches (Part / Chapter / Page / Institution / Language) </a:t>
            </a:r>
          </a:p>
        </p:txBody>
      </p:sp>
    </p:spTree>
    <p:extLst>
      <p:ext uri="{BB962C8B-B14F-4D97-AF65-F5344CB8AC3E}">
        <p14:creationId xmlns:p14="http://schemas.microsoft.com/office/powerpoint/2010/main" val="193310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95844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0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detailed consultant info using dropdown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BBF81-70BC-41EB-B64D-588A31D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1" y="1524656"/>
            <a:ext cx="5291827" cy="48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42372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create lis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ts of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unique parts, chapters,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etc.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if(</a:t>
            </a: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list.includes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(item))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statements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529650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Print data 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the info box by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iterating through</a:t>
            </a:r>
            <a:endParaRPr lang="en-CA" altLang="ko-KR" sz="1200" spc="-6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those lists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DF0FE-897B-4297-900A-246759E0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66" y="549275"/>
            <a:ext cx="2567481" cy="23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gauge info using dropdown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BDC4-C69C-4D53-A534-D0CC6411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746699"/>
            <a:ext cx="78009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6820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Custom 5">
      <a:dk1>
        <a:sysClr val="windowText" lastClr="000000"/>
      </a:dk1>
      <a:lt1>
        <a:sysClr val="window" lastClr="FFFFFF"/>
      </a:lt1>
      <a:dk2>
        <a:srgbClr val="313231"/>
      </a:dk2>
      <a:lt2>
        <a:srgbClr val="E7E6E6"/>
      </a:lt2>
      <a:accent1>
        <a:srgbClr val="FF0000"/>
      </a:accent1>
      <a:accent2>
        <a:srgbClr val="00C0AA"/>
      </a:accent2>
      <a:accent3>
        <a:srgbClr val="A5A5A5"/>
      </a:accent3>
      <a:accent4>
        <a:srgbClr val="7D7D7D"/>
      </a:accent4>
      <a:accent5>
        <a:srgbClr val="4B4B4B"/>
      </a:accent5>
      <a:accent6>
        <a:srgbClr val="323232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385</Words>
  <Application>Microsoft Office PowerPoint</Application>
  <PresentationFormat>On-screen Show (4:3)</PresentationFormat>
  <Paragraphs>118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굴림</vt:lpstr>
      <vt:lpstr>맑은 고딕</vt:lpstr>
      <vt:lpstr>Arial</vt:lpstr>
      <vt:lpstr>Calibri</vt:lpstr>
      <vt:lpstr>Marlett</vt:lpstr>
      <vt:lpstr>Segoe Print</vt:lpstr>
      <vt:lpstr>Verdana</vt:lpstr>
      <vt:lpstr>디자인 사용자 지정</vt:lpstr>
      <vt:lpstr>PowerPoint Presentation</vt:lpstr>
      <vt:lpstr>PowerPoint Presentation</vt:lpstr>
      <vt:lpstr>Outline</vt:lpstr>
      <vt:lpstr>Reference List &amp; Search  </vt:lpstr>
      <vt:lpstr>PowerPoint Presentation</vt:lpstr>
      <vt:lpstr>PowerPoint Presentation</vt:lpstr>
      <vt:lpstr>Reference Dashboard</vt:lpstr>
      <vt:lpstr>Reference Dashboard</vt:lpstr>
      <vt:lpstr>Reference Dashboard</vt:lpstr>
      <vt:lpstr>Reference Dashboard</vt:lpstr>
      <vt:lpstr>PowerPoint Presentation</vt:lpstr>
      <vt:lpstr>Scraping Latest Articles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지은</dc:creator>
  <cp:lastModifiedBy>Jun Seunghwa</cp:lastModifiedBy>
  <cp:revision>692</cp:revision>
  <cp:lastPrinted>2017-11-08T05:50:06Z</cp:lastPrinted>
  <dcterms:created xsi:type="dcterms:W3CDTF">2017-10-18T09:31:57Z</dcterms:created>
  <dcterms:modified xsi:type="dcterms:W3CDTF">2019-10-09T06:44:33Z</dcterms:modified>
</cp:coreProperties>
</file>